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72A8E-E82C-4337-9544-9559A7D30BB6}" type="datetimeFigureOut">
              <a:rPr lang="en-US" smtClean="0"/>
              <a:t>9/17/2020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FE234-34D4-48F1-AB0B-3358D66147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49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0329-2F16-4668-9BF6-DBFA1DCC1F14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11A9-9E39-45FF-9E78-FBADB31CD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7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FE9A-46FC-48A8-AB6D-9320F95116C7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11A9-9E39-45FF-9E78-FBADB31CD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39123-2069-4124-A9F9-CBAF983506F6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11A9-9E39-45FF-9E78-FBADB31CD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24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C41-9F5C-4473-8B20-847279FD7D98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11A9-9E39-45FF-9E78-FBADB31CD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3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69D9-9FCE-4F08-BD04-177FFC1C3A2D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11A9-9E39-45FF-9E78-FBADB31CD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35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554C-7A9E-48CB-98E0-E7BE86460D23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11A9-9E39-45FF-9E78-FBADB31CD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6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8357-300D-469A-9976-6EB81FCD2CF4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11A9-9E39-45FF-9E78-FBADB31CD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6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5B38-9A76-4D6A-A7C2-68154F5E81BF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11A9-9E39-45FF-9E78-FBADB31CD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6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5763-1E3C-4100-B7E9-8911A3C74806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11A9-9E39-45FF-9E78-FBADB31CD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4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60C3-9E63-4662-B47A-27E6BA9092ED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11A9-9E39-45FF-9E78-FBADB31CD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F9765-E0D5-43CE-AB6A-28C04D5935E8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 dirty="0"/>
              <a:t>Cuba Police Department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11A9-9E39-45FF-9E78-FBADB31CD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2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BC4185-AA94-4F00-AD03-D9E8B9AFBED3}" type="datetime1">
              <a:rPr lang="en-US" smtClean="0"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Cuba Police Department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511E11A9-9E39-45FF-9E78-FBADB31CD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9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FC9A42-E985-4A55-AB26-46236E92C2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Police Reform and Reinvention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30AB8A4-8D5B-4ABF-89C7-2ED4263EBF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17th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A2435CC-FA5B-4675-BD4E-22983ECEEB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466" y="2404872"/>
            <a:ext cx="2139696" cy="204825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8E0A40F-3B5F-44C0-92D3-22E3C6C5A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</p:spTree>
    <p:extLst>
      <p:ext uri="{BB962C8B-B14F-4D97-AF65-F5344CB8AC3E}">
        <p14:creationId xmlns:p14="http://schemas.microsoft.com/office/powerpoint/2010/main" val="149668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808D43-A264-48D1-8268-061E32347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713064"/>
            <a:ext cx="7526868" cy="5553512"/>
          </a:xfrm>
        </p:spPr>
        <p:txBody>
          <a:bodyPr/>
          <a:lstStyle/>
          <a:p>
            <a:r>
              <a:rPr lang="en-US" dirty="0"/>
              <a:t>Define – August 12</a:t>
            </a:r>
            <a:r>
              <a:rPr lang="en-US" baseline="30000" dirty="0"/>
              <a:t>th</a:t>
            </a:r>
            <a:r>
              <a:rPr lang="en-US" dirty="0"/>
              <a:t> , 2020 ( Ensure objectives and implementation approach is clear. Prepare core working group)</a:t>
            </a:r>
          </a:p>
          <a:p>
            <a:r>
              <a:rPr lang="en-US" dirty="0"/>
              <a:t>Measure – September 17, 2020 ( Identify &amp; assess current effectiveness of police practices &amp; policies along with key metrics. Conduct initial public forums to gather recommendations.)</a:t>
            </a:r>
          </a:p>
          <a:p>
            <a:r>
              <a:rPr lang="en-US" sz="2800" baseline="30000" dirty="0"/>
              <a:t>Analyze – October 8th, 2020 ( Review Community Feedback (stakeholder group and general public.)</a:t>
            </a:r>
          </a:p>
          <a:p>
            <a:r>
              <a:rPr lang="en-US" sz="2800" baseline="30000" dirty="0"/>
              <a:t>Improve – November 12th, 2020 – (Select which recommendations to move forward. Draft detailed police reform plan.)</a:t>
            </a:r>
          </a:p>
          <a:p>
            <a:r>
              <a:rPr lang="en-US" sz="2800" baseline="30000" dirty="0"/>
              <a:t>Improve – December 17th, 2020 – (Share detailed plan with stakeholder groups for final feedback. Revise where appropriate. Attain Town Board approval/ratification.)</a:t>
            </a:r>
          </a:p>
          <a:p>
            <a:r>
              <a:rPr lang="en-US" sz="2800" baseline="30000" dirty="0"/>
              <a:t>Control – February 25th, 2021 – (Submit plans to Governor’s Office, update local files &amp; databases, finalize and close out project.) 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CC3092-007F-44F2-86AB-D0403BEF6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A25A54B1-C8EF-4C0F-873A-321CBA17E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143000"/>
            <a:ext cx="3347206" cy="2377440"/>
          </a:xfrm>
        </p:spPr>
        <p:txBody>
          <a:bodyPr/>
          <a:lstStyle/>
          <a:p>
            <a:r>
              <a:rPr lang="en-US" dirty="0"/>
              <a:t>Implementation Approach/Timeline</a:t>
            </a:r>
          </a:p>
        </p:txBody>
      </p:sp>
    </p:spTree>
    <p:extLst>
      <p:ext uri="{BB962C8B-B14F-4D97-AF65-F5344CB8AC3E}">
        <p14:creationId xmlns:p14="http://schemas.microsoft.com/office/powerpoint/2010/main" val="1849152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49F969-27B0-48F4-A1ED-1052F33F5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5680E4-BF3C-4D43-9F6E-095B62151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Consideration of reform to these law enforcement practices:</a:t>
            </a:r>
          </a:p>
          <a:p>
            <a:r>
              <a:rPr lang="en-US" dirty="0"/>
              <a:t> Community interactions </a:t>
            </a:r>
          </a:p>
          <a:p>
            <a:r>
              <a:rPr lang="en-US" dirty="0"/>
              <a:t> Operational policies &amp; procedures </a:t>
            </a:r>
          </a:p>
          <a:p>
            <a:r>
              <a:rPr lang="en-US" dirty="0"/>
              <a:t> Recruitment </a:t>
            </a:r>
          </a:p>
          <a:p>
            <a:r>
              <a:rPr lang="en-US" dirty="0"/>
              <a:t>Training </a:t>
            </a:r>
          </a:p>
          <a:p>
            <a:r>
              <a:rPr lang="en-US" dirty="0"/>
              <a:t>Transparency &amp; Accountability </a:t>
            </a:r>
          </a:p>
          <a:p>
            <a:r>
              <a:rPr lang="en-US" dirty="0"/>
              <a:t>Equality &amp; Social Justice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8FE812-F578-469D-8754-05D92D622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</p:spTree>
    <p:extLst>
      <p:ext uri="{BB962C8B-B14F-4D97-AF65-F5344CB8AC3E}">
        <p14:creationId xmlns:p14="http://schemas.microsoft.com/office/powerpoint/2010/main" val="1849882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E137AC4D-E9B9-4503-ABD9-1E2679675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C045823-9EE0-4BC3-BF5B-447F9782C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81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7599B1-2A91-47B5-8A6D-01B488F9B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1117581"/>
          </a:xfrm>
        </p:spPr>
        <p:txBody>
          <a:bodyPr/>
          <a:lstStyle/>
          <a:p>
            <a:pPr algn="ctr"/>
            <a:r>
              <a:rPr lang="en-US" b="1" u="sng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6A1C1-2B4D-4036-BAB4-CB4B8846D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6200" y="2525086"/>
            <a:ext cx="7315200" cy="306189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Ground Rules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Overview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Team Members and Stakeholders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Roles and Responsibilities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Implementation Approach </a:t>
            </a:r>
            <a:r>
              <a:rPr lang="en-US" smtClean="0"/>
              <a:t>and Timeline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8BA036E-96AD-493D-90CD-60CA8D9D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</p:spTree>
    <p:extLst>
      <p:ext uri="{BB962C8B-B14F-4D97-AF65-F5344CB8AC3E}">
        <p14:creationId xmlns:p14="http://schemas.microsoft.com/office/powerpoint/2010/main" val="11096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B2E698-7118-4239-A840-9C42604AB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1352473"/>
          </a:xfrm>
        </p:spPr>
        <p:txBody>
          <a:bodyPr/>
          <a:lstStyle/>
          <a:p>
            <a:pPr algn="ctr"/>
            <a:r>
              <a:rPr lang="en-US" b="1" u="sng" dirty="0"/>
              <a:t>Ground Rules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3FBA34-0018-4FF5-9296-0FE1E1283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6200" y="2751589"/>
            <a:ext cx="7315200" cy="283539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Meeting will start promptly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Respect other people’s opinions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Stay on topic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Provide specific examples from our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 respectful of people’s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Meeting will end promptly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D7E90CD-32CC-494A-B055-E6681C8C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</p:spTree>
    <p:extLst>
      <p:ext uri="{BB962C8B-B14F-4D97-AF65-F5344CB8AC3E}">
        <p14:creationId xmlns:p14="http://schemas.microsoft.com/office/powerpoint/2010/main" val="150868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CA84D-74A6-49DA-A53A-F51AE9A3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912" y="352338"/>
            <a:ext cx="7315200" cy="8305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ADDC36-B299-4853-9E49-74987C584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4378" y="1241571"/>
            <a:ext cx="7977930" cy="5264091"/>
          </a:xfrm>
        </p:spPr>
        <p:txBody>
          <a:bodyPr/>
          <a:lstStyle/>
          <a:p>
            <a:pPr algn="ctr"/>
            <a:r>
              <a:rPr lang="en-US" dirty="0"/>
              <a:t>Governor’s Executive Order 203 was issued June 12</a:t>
            </a:r>
            <a:r>
              <a:rPr lang="en-US" baseline="30000" dirty="0"/>
              <a:t>th</a:t>
            </a:r>
            <a:r>
              <a:rPr lang="en-US" dirty="0"/>
              <a:t>, 2020.</a:t>
            </a:r>
          </a:p>
          <a:p>
            <a:pPr algn="ctr"/>
            <a:r>
              <a:rPr lang="en-US" dirty="0"/>
              <a:t>Requires the Chief Executive of each agency to convene with police and stakeholders in the community to develop a reform plan.</a:t>
            </a:r>
          </a:p>
          <a:p>
            <a:pPr algn="ctr"/>
            <a:r>
              <a:rPr lang="en-US" dirty="0"/>
              <a:t>Local legislative bodies shall ratify or adopt such a plan by local law or resolution, as appropriate, no later than April 1</a:t>
            </a:r>
            <a:r>
              <a:rPr lang="en-US" baseline="30000" dirty="0"/>
              <a:t>st</a:t>
            </a:r>
            <a:r>
              <a:rPr lang="en-US" dirty="0"/>
              <a:t>, 2021.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Executive Order 203 REQUIRES that the chief executive consult with stakeholders at a minimum:</a:t>
            </a:r>
          </a:p>
          <a:p>
            <a:r>
              <a:rPr lang="en-US" dirty="0"/>
              <a:t>	-	</a:t>
            </a:r>
            <a:r>
              <a:rPr lang="en-US" sz="1400" dirty="0"/>
              <a:t>Membership and leadership of the local police force</a:t>
            </a:r>
          </a:p>
          <a:p>
            <a:r>
              <a:rPr lang="en-US" sz="1400" dirty="0"/>
              <a:t>	-	Members of the community with emphasis in areas with high numbers of police 		and community interactions.</a:t>
            </a:r>
          </a:p>
          <a:p>
            <a:r>
              <a:rPr lang="en-US" sz="1400" dirty="0"/>
              <a:t>	-	Interested non-profit and faith based community groups</a:t>
            </a:r>
          </a:p>
          <a:p>
            <a:r>
              <a:rPr lang="en-US" sz="1400" dirty="0"/>
              <a:t>	-	The local office of the district attorney</a:t>
            </a:r>
          </a:p>
          <a:p>
            <a:r>
              <a:rPr lang="en-US" sz="1400" dirty="0"/>
              <a:t>	-	The local public defender</a:t>
            </a:r>
          </a:p>
          <a:p>
            <a:r>
              <a:rPr lang="en-US" sz="1400" dirty="0"/>
              <a:t>	-	Local elected officials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75ADA56-9466-4E9E-B876-B77CEC8C9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</p:spTree>
    <p:extLst>
      <p:ext uri="{BB962C8B-B14F-4D97-AF65-F5344CB8AC3E}">
        <p14:creationId xmlns:p14="http://schemas.microsoft.com/office/powerpoint/2010/main" val="29425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F761A4-8231-4B52-86FA-9AEC703E6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 Requirements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4F3DE6B-3C15-4691-B702-D38622655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E823C6C-CF00-4037-9CE4-1E2E4F09AEF6}"/>
              </a:ext>
            </a:extLst>
          </p:cNvPr>
          <p:cNvSpPr txBox="1"/>
          <p:nvPr/>
        </p:nvSpPr>
        <p:spPr>
          <a:xfrm>
            <a:off x="4085439" y="1584438"/>
            <a:ext cx="643435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400" dirty="0"/>
              <a:t> The use of force by police officers 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 Crowd management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 Community policing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 Implicit bias awareness training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  Procedural justice; any studies addressing systemic racial bias or racial justice in        policing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 De-escalation training and practices 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 Law enforcement assisted diversion programs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  Community-based outreach and conflict resolution 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  A transparent citizen complaint disposition procedure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  Hot spots policing 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  Focused deterrence 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  Crime prevention through environmental design 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  Violence prevention and reduction interventions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  Model policies and guidelines promulgated by the New York State Municipal      Police Training Council; and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  Standards promulgated by the New York State Law Enforcement Accreditation Program</a:t>
            </a:r>
          </a:p>
        </p:txBody>
      </p:sp>
    </p:spTree>
    <p:extLst>
      <p:ext uri="{BB962C8B-B14F-4D97-AF65-F5344CB8AC3E}">
        <p14:creationId xmlns:p14="http://schemas.microsoft.com/office/powerpoint/2010/main" val="70083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229DA7-934C-4788-BF58-113E39ACD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and Guidelines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990D4AD-A7FC-427E-BBF7-A86CD1577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4C2B28D-DD16-458D-BF5D-8C6FB4BFB7C8}"/>
              </a:ext>
            </a:extLst>
          </p:cNvPr>
          <p:cNvSpPr txBox="1"/>
          <p:nvPr/>
        </p:nvSpPr>
        <p:spPr>
          <a:xfrm>
            <a:off x="3869267" y="1518407"/>
            <a:ext cx="6726027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Must ratify the plan by April 1st in order to continue receiving state funding</a:t>
            </a:r>
          </a:p>
          <a:p>
            <a:endParaRPr lang="en-US" dirty="0"/>
          </a:p>
          <a:p>
            <a:r>
              <a:rPr lang="en-US" u="sng" dirty="0">
                <a:solidFill>
                  <a:schemeClr val="accent1"/>
                </a:solidFill>
              </a:rPr>
              <a:t>Current State Funding for the Cuba Police Department</a:t>
            </a:r>
          </a:p>
          <a:p>
            <a:endParaRPr lang="en-US" u="sng" dirty="0">
              <a:solidFill>
                <a:schemeClr val="accent1"/>
              </a:solidFill>
            </a:endParaRPr>
          </a:p>
          <a:p>
            <a:r>
              <a:rPr lang="en-US" sz="1400" dirty="0"/>
              <a:t>STOP DWI 								$3800.00</a:t>
            </a:r>
          </a:p>
          <a:p>
            <a:endParaRPr lang="en-US" sz="1400" dirty="0"/>
          </a:p>
          <a:p>
            <a:r>
              <a:rPr lang="en-US" sz="1400" dirty="0"/>
              <a:t>Not quite clear if non-compliance means a loss of just police funding or other additional state funding ‒ Guidelines to be issued by the Division of the Budget and the department of Criminal Justice Service (DCJS) 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70154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6C119E-F3F4-434D-852E-470AC09F8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Members &amp; Key Stakeholders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179200-58E5-492B-8954-F59BE11D3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266" y="136525"/>
            <a:ext cx="7977930" cy="6219825"/>
          </a:xfrm>
        </p:spPr>
        <p:txBody>
          <a:bodyPr/>
          <a:lstStyle/>
          <a:p>
            <a:r>
              <a:rPr lang="en-US" u="sng" dirty="0"/>
              <a:t>Law Enforcement</a:t>
            </a:r>
            <a:r>
              <a:rPr lang="en-US" dirty="0"/>
              <a:t>			</a:t>
            </a:r>
            <a:endParaRPr lang="en-US" u="sng" dirty="0"/>
          </a:p>
          <a:p>
            <a:pPr marL="0" indent="0">
              <a:buNone/>
            </a:pPr>
            <a:r>
              <a:rPr lang="en-US" sz="1600" dirty="0"/>
              <a:t>       Chief Dustin Burch</a:t>
            </a:r>
          </a:p>
          <a:p>
            <a:pPr marL="0" indent="0">
              <a:buNone/>
            </a:pPr>
            <a:r>
              <a:rPr lang="en-US" sz="1600" dirty="0"/>
              <a:t>       Allegany County District Attorney’s Office </a:t>
            </a:r>
          </a:p>
          <a:p>
            <a:pPr marL="0" indent="0">
              <a:buNone/>
            </a:pPr>
            <a:r>
              <a:rPr lang="en-US" sz="1600" dirty="0"/>
              <a:t>       Allegany County Public Defender’s Office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/>
              <a:t>Elected &amp; Appointed Officials</a:t>
            </a:r>
          </a:p>
          <a:p>
            <a:pPr marL="0" indent="0">
              <a:buNone/>
            </a:pPr>
            <a:r>
              <a:rPr lang="en-US" sz="1600" dirty="0"/>
              <a:t>        Town Supervisor Lee James</a:t>
            </a:r>
          </a:p>
          <a:p>
            <a:pPr marL="0" indent="0">
              <a:buNone/>
            </a:pPr>
            <a:r>
              <a:rPr lang="en-US" sz="1600" dirty="0"/>
              <a:t>         Village Mayor Michelle Miller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/>
              <a:t>Community Stakeholders </a:t>
            </a:r>
          </a:p>
          <a:p>
            <a:pPr marL="0" indent="0">
              <a:buNone/>
            </a:pPr>
            <a:r>
              <a:rPr lang="en-US" sz="1600" dirty="0"/>
              <a:t>         First Baptist Church Reverend Lynn Sullivan</a:t>
            </a:r>
          </a:p>
          <a:p>
            <a:pPr marL="0" indent="0">
              <a:buNone/>
            </a:pPr>
            <a:r>
              <a:rPr lang="en-US" sz="1600" dirty="0"/>
              <a:t>         CRCS Superintendent Carlos Gildemeister </a:t>
            </a:r>
          </a:p>
          <a:p>
            <a:pPr marL="0" indent="0">
              <a:buNone/>
            </a:pPr>
            <a:r>
              <a:rPr lang="en-US" sz="1600" dirty="0"/>
              <a:t>         Brigadier General Arthur G. Austin Jr. (Retired)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7AB8F10-AF58-4591-8FD4-5FD98297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</p:spTree>
    <p:extLst>
      <p:ext uri="{BB962C8B-B14F-4D97-AF65-F5344CB8AC3E}">
        <p14:creationId xmlns:p14="http://schemas.microsoft.com/office/powerpoint/2010/main" val="121088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C4A95F1F-6276-4745-9599-639374A7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&amp; Responsibilities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xmlns="" id="{6654AC83-A70D-47E4-90BF-68E923C76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Cuba Town </a:t>
            </a:r>
            <a:r>
              <a:rPr lang="en-US" dirty="0"/>
              <a:t>Supervisor - Responsible to develop and present a reform plan to the Town Council for ratification and subsequently submit certification to the governor’s office. </a:t>
            </a:r>
          </a:p>
          <a:p>
            <a:r>
              <a:rPr lang="en-US" b="1" u="sng" dirty="0"/>
              <a:t>Police Chief </a:t>
            </a:r>
            <a:r>
              <a:rPr lang="en-US" dirty="0"/>
              <a:t>-  Responsible to ensure a reform plan is developed for the Police Department and shall submit the plan to the Town Board for ratification &amp; certification.</a:t>
            </a:r>
          </a:p>
          <a:p>
            <a:r>
              <a:rPr lang="en-US" b="1" u="sng" dirty="0"/>
              <a:t>Stakeholder Groups </a:t>
            </a:r>
            <a:r>
              <a:rPr lang="en-US" dirty="0"/>
              <a:t>- Serve as ambassadors of this initiative to your individual communities. Attend meetings and represent interest of their organizations and community by actively providing input towards recommendations.</a:t>
            </a:r>
          </a:p>
          <a:p>
            <a:r>
              <a:rPr lang="en-US" b="1" u="sng" dirty="0"/>
              <a:t>General Public </a:t>
            </a:r>
            <a:r>
              <a:rPr lang="en-US" dirty="0"/>
              <a:t>- Attend public forums and provide input.  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6DEB9B-8B9E-4F20-8FB0-DC30E545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</p:spTree>
    <p:extLst>
      <p:ext uri="{BB962C8B-B14F-4D97-AF65-F5344CB8AC3E}">
        <p14:creationId xmlns:p14="http://schemas.microsoft.com/office/powerpoint/2010/main" val="3911988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D083A9-99D4-4FB8-A942-6FD6AFA8D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from you?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5E9A4C2-14A3-4E2A-B0D9-6960CD831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/>
              <a:t>The Community Stakeholder Groups are key to this collaborative process.</a:t>
            </a:r>
          </a:p>
          <a:p>
            <a:r>
              <a:rPr lang="en-US" dirty="0"/>
              <a:t> Join in the process with an open mind, look all sides of the issues and seek understanding and not allow political differences to be a barrier.</a:t>
            </a:r>
          </a:p>
          <a:p>
            <a:r>
              <a:rPr lang="en-US" dirty="0"/>
              <a:t> Provide input and feedback (yours and from others) to the working group throughout the process.</a:t>
            </a:r>
          </a:p>
          <a:p>
            <a:r>
              <a:rPr lang="en-US" dirty="0"/>
              <a:t> Act as ambassadors of this initiative and encourage citizens to participate in public forums.</a:t>
            </a:r>
          </a:p>
          <a:p>
            <a:r>
              <a:rPr lang="en-US" dirty="0"/>
              <a:t> Help the working group to assess key risks and mitigation actions.</a:t>
            </a:r>
          </a:p>
          <a:p>
            <a:r>
              <a:rPr lang="en-US" dirty="0"/>
              <a:t> Continue to educate yourself on policing policies and procedures and cultural issues impacting people of color and those in lower economic brackets.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04783C-EE72-4A37-93AB-D1D2BC88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Cuba Police Department </a:t>
            </a:r>
          </a:p>
        </p:txBody>
      </p:sp>
    </p:spTree>
    <p:extLst>
      <p:ext uri="{BB962C8B-B14F-4D97-AF65-F5344CB8AC3E}">
        <p14:creationId xmlns:p14="http://schemas.microsoft.com/office/powerpoint/2010/main" val="150322882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18604</TotalTime>
  <Words>694</Words>
  <Application>Microsoft Office PowerPoint</Application>
  <PresentationFormat>Custom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Frame</vt:lpstr>
      <vt:lpstr>Police Reform and Reinvention </vt:lpstr>
      <vt:lpstr>Agenda</vt:lpstr>
      <vt:lpstr>Ground Rules</vt:lpstr>
      <vt:lpstr>Overview</vt:lpstr>
      <vt:lpstr>Reform Requirements</vt:lpstr>
      <vt:lpstr>Funding and Guidelines</vt:lpstr>
      <vt:lpstr>Team Members &amp; Key Stakeholders</vt:lpstr>
      <vt:lpstr>Roles &amp; Responsibilities </vt:lpstr>
      <vt:lpstr>What do we need from you?</vt:lpstr>
      <vt:lpstr>Implementation Approach/Timeline</vt:lpstr>
      <vt:lpstr>Scope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Police Reform and Reinvention</dc:title>
  <dc:creator>Dustin Burch</dc:creator>
  <cp:lastModifiedBy>Dustin Burch</cp:lastModifiedBy>
  <cp:revision>15</cp:revision>
  <dcterms:created xsi:type="dcterms:W3CDTF">2020-08-13T15:26:11Z</dcterms:created>
  <dcterms:modified xsi:type="dcterms:W3CDTF">2020-09-17T18:31:44Z</dcterms:modified>
</cp:coreProperties>
</file>